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5"/>
  </p:notesMasterIdLst>
  <p:sldIdLst>
    <p:sldId id="268" r:id="rId2"/>
    <p:sldId id="257" r:id="rId3"/>
    <p:sldId id="259" r:id="rId4"/>
    <p:sldId id="269" r:id="rId5"/>
    <p:sldId id="258" r:id="rId6"/>
    <p:sldId id="261" r:id="rId7"/>
    <p:sldId id="266" r:id="rId8"/>
    <p:sldId id="262" r:id="rId9"/>
    <p:sldId id="267" r:id="rId10"/>
    <p:sldId id="263" r:id="rId11"/>
    <p:sldId id="265" r:id="rId12"/>
    <p:sldId id="264" r:id="rId13"/>
    <p:sldId id="27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07"/>
    <p:restoredTop sz="93478"/>
  </p:normalViewPr>
  <p:slideViewPr>
    <p:cSldViewPr snapToGrid="0" snapToObjects="1">
      <p:cViewPr varScale="1">
        <p:scale>
          <a:sx n="62" d="100"/>
          <a:sy n="62" d="100"/>
        </p:scale>
        <p:origin x="208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4E9B8E-23E9-394B-8B31-0499F04DCDE6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15E88-FCF8-2A47-8E67-F815DD0438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3559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815E88-FCF8-2A47-8E67-F815DD0438D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282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B28D9-79CB-6642-AC42-C7C4B74CA818}" type="datetimeFigureOut">
              <a:rPr lang="en-US" smtClean="0"/>
              <a:t>10/25/17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1F41A-E145-8B4E-832C-EE2213CB07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0061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5" Type="http://schemas.openxmlformats.org/officeDocument/2006/relationships/image" Target="../media/image2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tiff"/><Relationship Id="rId5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5" Type="http://schemas.openxmlformats.org/officeDocument/2006/relationships/image" Target="../media/image1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xmlns="" id="{87CC2527-562A-4F69-B487-4371E5B243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7488621" y="2277613"/>
            <a:ext cx="4703379" cy="4580387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xmlns="" id="{BCDAEC91-5BCE-4B55-9CC0-43EF94CB734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80331" y="5123793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8022021" y="3231931"/>
            <a:ext cx="3852041" cy="18340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cap="all" baseline="0">
                <a:latin typeface="+mj-lt"/>
                <a:ea typeface="+mj-ea"/>
                <a:cs typeface="+mj-cs"/>
              </a:rPr>
              <a:t>Hong Kong</a:t>
            </a:r>
          </a:p>
        </p:txBody>
      </p:sp>
    </p:spTree>
    <p:extLst>
      <p:ext uri="{BB962C8B-B14F-4D97-AF65-F5344CB8AC3E}">
        <p14:creationId xmlns:p14="http://schemas.microsoft.com/office/powerpoint/2010/main" val="9166298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051" y="3671316"/>
            <a:ext cx="2553469" cy="255346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316" y="731840"/>
            <a:ext cx="4732940" cy="236647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115" y="733933"/>
            <a:ext cx="4724569" cy="23622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8468" y="3671316"/>
            <a:ext cx="2545862" cy="254586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764330" y="5932397"/>
            <a:ext cx="31641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b="1" dirty="0" smtClean="0"/>
              <a:t>Les Dim Sum</a:t>
            </a:r>
            <a:endParaRPr lang="en-US" sz="32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9981520" y="3473582"/>
            <a:ext cx="21173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Brioche de </a:t>
            </a:r>
            <a:r>
              <a:rPr lang="en-US" sz="2800" dirty="0" err="1" smtClean="0"/>
              <a:t>porc</a:t>
            </a:r>
            <a:r>
              <a:rPr lang="en-US" sz="2800" dirty="0" smtClean="0"/>
              <a:t> au barbecue </a:t>
            </a:r>
            <a:endParaRPr 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" y="3473582"/>
            <a:ext cx="2218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Raviolis frits de crevettes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626862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3793814" y="744344"/>
            <a:ext cx="4627646" cy="4627648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0154" r="1775" b="1"/>
          <a:stretch/>
        </p:blipFill>
        <p:spPr>
          <a:xfrm>
            <a:off x="8297993" y="1757695"/>
            <a:ext cx="2577829" cy="292695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4247" r="7240" b="1"/>
          <a:stretch/>
        </p:blipFill>
        <p:spPr>
          <a:xfrm>
            <a:off x="1319706" y="1757695"/>
            <a:ext cx="2590737" cy="292695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sp>
        <p:nvSpPr>
          <p:cNvPr id="2" name="TextBox 1"/>
          <p:cNvSpPr txBox="1"/>
          <p:nvPr/>
        </p:nvSpPr>
        <p:spPr>
          <a:xfrm>
            <a:off x="938643" y="4684651"/>
            <a:ext cx="2971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Oie</a:t>
            </a:r>
            <a:r>
              <a:rPr lang="en-US" sz="3200" dirty="0" smtClean="0"/>
              <a:t> au barbecue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4869387" y="5474732"/>
            <a:ext cx="2476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Rôti</a:t>
            </a:r>
            <a:r>
              <a:rPr lang="en-US" sz="3200" dirty="0" smtClean="0"/>
              <a:t> de </a:t>
            </a:r>
            <a:r>
              <a:rPr lang="en-US" sz="3200" dirty="0" err="1" smtClean="0"/>
              <a:t>porc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8297993" y="4684650"/>
            <a:ext cx="3084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Porc</a:t>
            </a:r>
            <a:r>
              <a:rPr lang="en-US" sz="3200" dirty="0" smtClean="0"/>
              <a:t> au barbecue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576905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-1" b="-1"/>
          <a:stretch/>
        </p:blipFill>
        <p:spPr>
          <a:xfrm>
            <a:off x="3793814" y="744344"/>
            <a:ext cx="4627646" cy="4627648"/>
          </a:xfrm>
          <a:custGeom>
            <a:avLst/>
            <a:gdLst>
              <a:gd name="connsiteX0" fmla="*/ 2313823 w 4627646"/>
              <a:gd name="connsiteY0" fmla="*/ 0 h 4627648"/>
              <a:gd name="connsiteX1" fmla="*/ 4627646 w 4627646"/>
              <a:gd name="connsiteY1" fmla="*/ 2313824 h 4627648"/>
              <a:gd name="connsiteX2" fmla="*/ 2313823 w 4627646"/>
              <a:gd name="connsiteY2" fmla="*/ 4627648 h 4627648"/>
              <a:gd name="connsiteX3" fmla="*/ 0 w 4627646"/>
              <a:gd name="connsiteY3" fmla="*/ 2313824 h 4627648"/>
              <a:gd name="connsiteX4" fmla="*/ 2313823 w 4627646"/>
              <a:gd name="connsiteY4" fmla="*/ 0 h 46276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7646" h="4627648">
                <a:moveTo>
                  <a:pt x="2313823" y="0"/>
                </a:moveTo>
                <a:cubicBezTo>
                  <a:pt x="3591712" y="0"/>
                  <a:pt x="4627646" y="1035934"/>
                  <a:pt x="4627646" y="2313824"/>
                </a:cubicBezTo>
                <a:cubicBezTo>
                  <a:pt x="4627646" y="3591714"/>
                  <a:pt x="3591712" y="4627648"/>
                  <a:pt x="2313823" y="4627648"/>
                </a:cubicBezTo>
                <a:cubicBezTo>
                  <a:pt x="1035934" y="4627648"/>
                  <a:pt x="0" y="3591714"/>
                  <a:pt x="0" y="2313824"/>
                </a:cubicBezTo>
                <a:cubicBezTo>
                  <a:pt x="0" y="1035934"/>
                  <a:pt x="1035934" y="0"/>
                  <a:pt x="2313823" y="0"/>
                </a:cubicBezTo>
                <a:close/>
              </a:path>
            </a:pathLst>
          </a:cu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5795" r="6134" b="1"/>
          <a:stretch/>
        </p:blipFill>
        <p:spPr>
          <a:xfrm>
            <a:off x="8297993" y="1757695"/>
            <a:ext cx="2577829" cy="2926956"/>
          </a:xfrm>
          <a:custGeom>
            <a:avLst/>
            <a:gdLst>
              <a:gd name="connsiteX0" fmla="*/ 1114351 w 2577829"/>
              <a:gd name="connsiteY0" fmla="*/ 0 h 2926956"/>
              <a:gd name="connsiteX1" fmla="*/ 2577829 w 2577829"/>
              <a:gd name="connsiteY1" fmla="*/ 1463478 h 2926956"/>
              <a:gd name="connsiteX2" fmla="*/ 1114351 w 2577829"/>
              <a:gd name="connsiteY2" fmla="*/ 2926956 h 2926956"/>
              <a:gd name="connsiteX3" fmla="*/ 79516 w 2577829"/>
              <a:gd name="connsiteY3" fmla="*/ 2498313 h 2926956"/>
              <a:gd name="connsiteX4" fmla="*/ 0 w 2577829"/>
              <a:gd name="connsiteY4" fmla="*/ 2410824 h 2926956"/>
              <a:gd name="connsiteX5" fmla="*/ 69413 w 2577829"/>
              <a:gd name="connsiteY5" fmla="*/ 2266732 h 2926956"/>
              <a:gd name="connsiteX6" fmla="*/ 262142 w 2577829"/>
              <a:gd name="connsiteY6" fmla="*/ 1312109 h 2926956"/>
              <a:gd name="connsiteX7" fmla="*/ 151883 w 2577829"/>
              <a:gd name="connsiteY7" fmla="*/ 582811 h 2926956"/>
              <a:gd name="connsiteX8" fmla="*/ 91478 w 2577829"/>
              <a:gd name="connsiteY8" fmla="*/ 417771 h 2926956"/>
              <a:gd name="connsiteX9" fmla="*/ 183443 w 2577829"/>
              <a:gd name="connsiteY9" fmla="*/ 334187 h 2926956"/>
              <a:gd name="connsiteX10" fmla="*/ 1114351 w 2577829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77829" h="2926956">
                <a:moveTo>
                  <a:pt x="1114351" y="0"/>
                </a:moveTo>
                <a:cubicBezTo>
                  <a:pt x="1922608" y="0"/>
                  <a:pt x="2577829" y="655221"/>
                  <a:pt x="2577829" y="1463478"/>
                </a:cubicBezTo>
                <a:cubicBezTo>
                  <a:pt x="2577829" y="2271735"/>
                  <a:pt x="1922608" y="2926956"/>
                  <a:pt x="1114351" y="2926956"/>
                </a:cubicBezTo>
                <a:cubicBezTo>
                  <a:pt x="710223" y="2926956"/>
                  <a:pt x="344353" y="2763151"/>
                  <a:pt x="79516" y="2498313"/>
                </a:cubicBezTo>
                <a:lnTo>
                  <a:pt x="0" y="2410824"/>
                </a:lnTo>
                <a:lnTo>
                  <a:pt x="69413" y="2266732"/>
                </a:lnTo>
                <a:cubicBezTo>
                  <a:pt x="193516" y="1973319"/>
                  <a:pt x="262142" y="1650728"/>
                  <a:pt x="262142" y="1312109"/>
                </a:cubicBezTo>
                <a:cubicBezTo>
                  <a:pt x="262142" y="1058145"/>
                  <a:pt x="223540" y="813196"/>
                  <a:pt x="151883" y="582811"/>
                </a:cubicBezTo>
                <a:lnTo>
                  <a:pt x="91478" y="417771"/>
                </a:lnTo>
                <a:lnTo>
                  <a:pt x="183443" y="334187"/>
                </a:lnTo>
                <a:cubicBezTo>
                  <a:pt x="436418" y="125413"/>
                  <a:pt x="760739" y="0"/>
                  <a:pt x="1114351" y="0"/>
                </a:cubicBezTo>
                <a:close/>
              </a:path>
            </a:pathLst>
          </a:cu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22903" r="32842" b="2"/>
          <a:stretch/>
        </p:blipFill>
        <p:spPr>
          <a:xfrm>
            <a:off x="1319706" y="1757695"/>
            <a:ext cx="2590737" cy="2926956"/>
          </a:xfrm>
          <a:custGeom>
            <a:avLst/>
            <a:gdLst>
              <a:gd name="connsiteX0" fmla="*/ 1463478 w 2590737"/>
              <a:gd name="connsiteY0" fmla="*/ 0 h 2926956"/>
              <a:gd name="connsiteX1" fmla="*/ 2498313 w 2590737"/>
              <a:gd name="connsiteY1" fmla="*/ 428643 h 2926956"/>
              <a:gd name="connsiteX2" fmla="*/ 2501029 w 2590737"/>
              <a:gd name="connsiteY2" fmla="*/ 431631 h 2926956"/>
              <a:gd name="connsiteX3" fmla="*/ 2445696 w 2590737"/>
              <a:gd name="connsiteY3" fmla="*/ 582811 h 2926956"/>
              <a:gd name="connsiteX4" fmla="*/ 2335437 w 2590737"/>
              <a:gd name="connsiteY4" fmla="*/ 1312109 h 2926956"/>
              <a:gd name="connsiteX5" fmla="*/ 2528166 w 2590737"/>
              <a:gd name="connsiteY5" fmla="*/ 2266732 h 2926956"/>
              <a:gd name="connsiteX6" fmla="*/ 2590737 w 2590737"/>
              <a:gd name="connsiteY6" fmla="*/ 2396622 h 2926956"/>
              <a:gd name="connsiteX7" fmla="*/ 2498313 w 2590737"/>
              <a:gd name="connsiteY7" fmla="*/ 2498313 h 2926956"/>
              <a:gd name="connsiteX8" fmla="*/ 1463478 w 2590737"/>
              <a:gd name="connsiteY8" fmla="*/ 2926956 h 2926956"/>
              <a:gd name="connsiteX9" fmla="*/ 0 w 2590737"/>
              <a:gd name="connsiteY9" fmla="*/ 1463478 h 2926956"/>
              <a:gd name="connsiteX10" fmla="*/ 1463478 w 2590737"/>
              <a:gd name="connsiteY10" fmla="*/ 0 h 292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590737" h="2926956">
                <a:moveTo>
                  <a:pt x="1463478" y="0"/>
                </a:moveTo>
                <a:cubicBezTo>
                  <a:pt x="1867606" y="0"/>
                  <a:pt x="2233476" y="163805"/>
                  <a:pt x="2498313" y="428643"/>
                </a:cubicBezTo>
                <a:lnTo>
                  <a:pt x="2501029" y="431631"/>
                </a:lnTo>
                <a:lnTo>
                  <a:pt x="2445696" y="582811"/>
                </a:lnTo>
                <a:cubicBezTo>
                  <a:pt x="2374039" y="813196"/>
                  <a:pt x="2335437" y="1058145"/>
                  <a:pt x="2335437" y="1312109"/>
                </a:cubicBezTo>
                <a:cubicBezTo>
                  <a:pt x="2335437" y="1650728"/>
                  <a:pt x="2404063" y="1973319"/>
                  <a:pt x="2528166" y="2266732"/>
                </a:cubicBezTo>
                <a:lnTo>
                  <a:pt x="2590737" y="2396622"/>
                </a:lnTo>
                <a:lnTo>
                  <a:pt x="2498313" y="2498313"/>
                </a:lnTo>
                <a:cubicBezTo>
                  <a:pt x="2233476" y="2763151"/>
                  <a:pt x="1867606" y="2926956"/>
                  <a:pt x="1463478" y="2926956"/>
                </a:cubicBezTo>
                <a:cubicBezTo>
                  <a:pt x="655221" y="2926956"/>
                  <a:pt x="0" y="2271735"/>
                  <a:pt x="0" y="1463478"/>
                </a:cubicBezTo>
                <a:cubicBezTo>
                  <a:pt x="0" y="655221"/>
                  <a:pt x="655221" y="0"/>
                  <a:pt x="1463478" y="0"/>
                </a:cubicBezTo>
                <a:close/>
              </a:path>
            </a:pathLst>
          </a:custGeom>
        </p:spPr>
      </p:pic>
      <p:sp>
        <p:nvSpPr>
          <p:cNvPr id="2" name="TextBox 1"/>
          <p:cNvSpPr txBox="1"/>
          <p:nvPr/>
        </p:nvSpPr>
        <p:spPr>
          <a:xfrm>
            <a:off x="5193237" y="5349304"/>
            <a:ext cx="1828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 smtClean="0"/>
              <a:t>Tongyuen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8233824" y="4979972"/>
            <a:ext cx="29527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Pudding de tofu</a:t>
            </a:r>
            <a:endParaRPr lang="en-US" sz="3200" dirty="0"/>
          </a:p>
        </p:txBody>
      </p:sp>
      <p:sp>
        <p:nvSpPr>
          <p:cNvPr id="7" name="TextBox 6"/>
          <p:cNvSpPr txBox="1"/>
          <p:nvPr/>
        </p:nvSpPr>
        <p:spPr>
          <a:xfrm>
            <a:off x="1319706" y="4979972"/>
            <a:ext cx="26617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 smtClean="0"/>
              <a:t>Thé</a:t>
            </a:r>
            <a:r>
              <a:rPr lang="en-US" sz="2800" dirty="0" smtClean="0"/>
              <a:t> au </a:t>
            </a:r>
            <a:r>
              <a:rPr lang="en-US" sz="2800" dirty="0" err="1" smtClean="0"/>
              <a:t>lait</a:t>
            </a:r>
            <a:r>
              <a:rPr lang="en-US" sz="2800" dirty="0" smtClean="0"/>
              <a:t> </a:t>
            </a:r>
            <a:r>
              <a:rPr lang="en-US" sz="2800" dirty="0" err="1" smtClean="0"/>
              <a:t>façon</a:t>
            </a:r>
            <a:r>
              <a:rPr lang="en-US" sz="2800" dirty="0" smtClean="0"/>
              <a:t> Hong Kong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2829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049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0449" y="4559523"/>
            <a:ext cx="10901471" cy="123644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dirty="0">
                <a:latin typeface="+mj-lt"/>
                <a:ea typeface="+mj-ea"/>
                <a:cs typeface="+mj-cs"/>
              </a:rPr>
              <a:t>Merci!</a:t>
            </a:r>
          </a:p>
        </p:txBody>
      </p:sp>
    </p:spTree>
    <p:extLst>
      <p:ext uri="{BB962C8B-B14F-4D97-AF65-F5344CB8AC3E}">
        <p14:creationId xmlns:p14="http://schemas.microsoft.com/office/powerpoint/2010/main" val="796513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Géographie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1" y="1825625"/>
            <a:ext cx="5059679" cy="3089275"/>
          </a:xfrm>
        </p:spPr>
        <p:txBody>
          <a:bodyPr/>
          <a:lstStyle/>
          <a:p>
            <a:r>
              <a:rPr lang="en-US" dirty="0" smtClean="0"/>
              <a:t>Delta de la </a:t>
            </a:r>
            <a:r>
              <a:rPr lang="en-US" dirty="0" err="1" smtClean="0"/>
              <a:t>Rivière</a:t>
            </a:r>
            <a:r>
              <a:rPr lang="en-US" dirty="0" smtClean="0"/>
              <a:t> des </a:t>
            </a:r>
            <a:r>
              <a:rPr lang="en-US" dirty="0" err="1" smtClean="0"/>
              <a:t>Perles</a:t>
            </a:r>
            <a:endParaRPr lang="en-US" dirty="0" smtClean="0"/>
          </a:p>
          <a:p>
            <a:r>
              <a:rPr lang="en-US" dirty="0" smtClean="0"/>
              <a:t>Sur la </a:t>
            </a:r>
            <a:r>
              <a:rPr lang="en-US" dirty="0" err="1" smtClean="0"/>
              <a:t>côte</a:t>
            </a:r>
            <a:r>
              <a:rPr lang="en-US" dirty="0" smtClean="0"/>
              <a:t> </a:t>
            </a:r>
            <a:r>
              <a:rPr lang="en-US" dirty="0" err="1" smtClean="0"/>
              <a:t>méridionale</a:t>
            </a:r>
            <a:r>
              <a:rPr lang="en-US" dirty="0" smtClean="0"/>
              <a:t> de la Chine</a:t>
            </a:r>
          </a:p>
          <a:p>
            <a:r>
              <a:rPr lang="en-US" dirty="0" smtClean="0"/>
              <a:t>La province du Guangdong au </a:t>
            </a:r>
            <a:r>
              <a:rPr lang="en-US" dirty="0" err="1" smtClean="0"/>
              <a:t>nord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923" y="3370262"/>
            <a:ext cx="63881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23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Géographie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7 million </a:t>
            </a:r>
            <a:r>
              <a:rPr lang="en-US" dirty="0" err="1" smtClean="0"/>
              <a:t>d’habitants</a:t>
            </a:r>
            <a:endParaRPr lang="en-US" dirty="0" smtClean="0"/>
          </a:p>
          <a:p>
            <a:r>
              <a:rPr lang="en-US" dirty="0" smtClean="0"/>
              <a:t>1,104 km</a:t>
            </a:r>
            <a:r>
              <a:rPr lang="en-US" baseline="30000" dirty="0" smtClean="0"/>
              <a:t>2</a:t>
            </a:r>
            <a:r>
              <a:rPr lang="en-US" dirty="0" smtClean="0"/>
              <a:t> </a:t>
            </a:r>
          </a:p>
          <a:p>
            <a:r>
              <a:rPr lang="en-US" dirty="0" err="1" smtClean="0"/>
              <a:t>Île</a:t>
            </a:r>
            <a:r>
              <a:rPr lang="en-US" dirty="0" smtClean="0"/>
              <a:t> de Hong Kong, Kowloon, Nouveaux </a:t>
            </a:r>
            <a:r>
              <a:rPr lang="en-US" dirty="0" err="1" smtClean="0"/>
              <a:t>Terriotoires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1310" y="3419577"/>
            <a:ext cx="6350000" cy="317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862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0" y="10"/>
            <a:ext cx="12191980" cy="685798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8339623" cy="1919650"/>
          </a:xfrm>
        </p:spPr>
        <p:txBody>
          <a:bodyPr>
            <a:normAutofit/>
          </a:bodyPr>
          <a:lstStyle/>
          <a:p>
            <a:r>
              <a:rPr lang="en-US" sz="3200" b="1" dirty="0" err="1">
                <a:solidFill>
                  <a:schemeClr val="bg1"/>
                </a:solidFill>
              </a:rPr>
              <a:t>Climat</a:t>
            </a:r>
            <a:r>
              <a:rPr lang="en-US" sz="3200" b="1" dirty="0">
                <a:solidFill>
                  <a:schemeClr val="bg1"/>
                </a:solidFill>
              </a:rPr>
              <a:t> subtropical</a:t>
            </a:r>
          </a:p>
          <a:p>
            <a:r>
              <a:rPr lang="en-US" sz="3200" b="1" dirty="0" err="1">
                <a:solidFill>
                  <a:schemeClr val="bg1"/>
                </a:solidFill>
              </a:rPr>
              <a:t>L’ete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sont</a:t>
            </a:r>
            <a:r>
              <a:rPr lang="en-US" sz="3200" b="1" dirty="0">
                <a:solidFill>
                  <a:schemeClr val="bg1"/>
                </a:solidFill>
              </a:rPr>
              <a:t> </a:t>
            </a:r>
            <a:r>
              <a:rPr lang="en-US" sz="3200" b="1" dirty="0" err="1">
                <a:solidFill>
                  <a:schemeClr val="bg1"/>
                </a:solidFill>
              </a:rPr>
              <a:t>chauds</a:t>
            </a:r>
            <a:r>
              <a:rPr lang="en-US" sz="3200" b="1" dirty="0">
                <a:solidFill>
                  <a:schemeClr val="bg1"/>
                </a:solidFill>
              </a:rPr>
              <a:t>, </a:t>
            </a:r>
            <a:r>
              <a:rPr lang="en-US" sz="3200" b="1" dirty="0" err="1">
                <a:solidFill>
                  <a:schemeClr val="bg1"/>
                </a:solidFill>
              </a:rPr>
              <a:t>humides</a:t>
            </a:r>
            <a:r>
              <a:rPr lang="en-US" sz="3200" b="1" dirty="0">
                <a:solidFill>
                  <a:schemeClr val="bg1"/>
                </a:solidFill>
              </a:rPr>
              <a:t> et </a:t>
            </a:r>
            <a:r>
              <a:rPr lang="en-US" sz="3200" b="1" dirty="0" err="1">
                <a:solidFill>
                  <a:schemeClr val="bg1"/>
                </a:solidFill>
              </a:rPr>
              <a:t>pluvieux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27311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4986" r="19222" b="-1"/>
          <a:stretch/>
        </p:blipFill>
        <p:spPr>
          <a:xfrm>
            <a:off x="2930184" y="-2655"/>
            <a:ext cx="2996169" cy="33585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r="585" b="2"/>
          <a:stretch/>
        </p:blipFill>
        <p:spPr>
          <a:xfrm>
            <a:off x="20" y="3504904"/>
            <a:ext cx="5926333" cy="33530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5"/>
          <a:srcRect l="48387" r="5195" b="-2"/>
          <a:stretch/>
        </p:blipFill>
        <p:spPr>
          <a:xfrm>
            <a:off x="20" y="10"/>
            <a:ext cx="2769297" cy="33559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0" y="484632"/>
            <a:ext cx="5299586" cy="1609344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sz="4000"/>
              <a:t>Économie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799" y="2121408"/>
            <a:ext cx="5299585" cy="4050792"/>
          </a:xfrm>
        </p:spPr>
        <p:txBody>
          <a:bodyPr>
            <a:normAutofit/>
          </a:bodyPr>
          <a:lstStyle/>
          <a:p>
            <a:r>
              <a:rPr lang="en-US" sz="2800" dirty="0"/>
              <a:t>3</a:t>
            </a:r>
            <a:r>
              <a:rPr lang="en-US" sz="2800" baseline="30000" dirty="0"/>
              <a:t>e</a:t>
            </a:r>
            <a:r>
              <a:rPr lang="en-US" sz="2800" dirty="0"/>
              <a:t> </a:t>
            </a:r>
            <a:r>
              <a:rPr lang="en-US" sz="2800" dirty="0" err="1"/>
              <a:t>centre</a:t>
            </a:r>
            <a:r>
              <a:rPr lang="en-US" sz="2800" dirty="0"/>
              <a:t> financier au monde</a:t>
            </a:r>
          </a:p>
          <a:p>
            <a:r>
              <a:rPr lang="en-US" sz="2800" dirty="0"/>
              <a:t>PIB par habitant: US$ 42,422.9</a:t>
            </a:r>
          </a:p>
          <a:p>
            <a:r>
              <a:rPr lang="en-US" sz="2800" dirty="0"/>
              <a:t>Port d’être le </a:t>
            </a:r>
            <a:r>
              <a:rPr lang="en-US" sz="2800" dirty="0" err="1"/>
              <a:t>cinquième</a:t>
            </a:r>
            <a:r>
              <a:rPr lang="en-US" sz="2800" dirty="0"/>
              <a:t> du monde</a:t>
            </a:r>
          </a:p>
          <a:p>
            <a:r>
              <a:rPr lang="en-US" sz="2800" dirty="0"/>
              <a:t>Le tonnage cargo avec 256.6 million </a:t>
            </a:r>
            <a:r>
              <a:rPr lang="en-US" sz="2800" dirty="0" err="1"/>
              <a:t>métrique</a:t>
            </a:r>
            <a:r>
              <a:rPr lang="en-US" sz="2800" dirty="0"/>
              <a:t> </a:t>
            </a:r>
          </a:p>
          <a:p>
            <a:r>
              <a:rPr lang="en-US" sz="2800" dirty="0" err="1"/>
              <a:t>Exemple</a:t>
            </a:r>
            <a:r>
              <a:rPr lang="en-US" sz="2800" dirty="0"/>
              <a:t> du </a:t>
            </a:r>
            <a:r>
              <a:rPr lang="en-US" sz="2800" dirty="0" err="1"/>
              <a:t>capitalisme</a:t>
            </a:r>
            <a:r>
              <a:rPr lang="en-US" sz="2800" dirty="0"/>
              <a:t> de laissez-faire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23173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498" r="8987" b="-1"/>
          <a:stretch/>
        </p:blipFill>
        <p:spPr>
          <a:xfrm>
            <a:off x="4639056" y="10"/>
            <a:ext cx="7552944" cy="6857990"/>
          </a:xfrm>
          <a:prstGeom prst="rect">
            <a:avLst/>
          </a:prstGeom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651467" cy="1676603"/>
          </a:xfrm>
        </p:spPr>
        <p:txBody>
          <a:bodyPr>
            <a:normAutofit/>
          </a:bodyPr>
          <a:lstStyle/>
          <a:p>
            <a:r>
              <a:rPr lang="en-US" dirty="0" err="1"/>
              <a:t>Société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651466" cy="3785419"/>
          </a:xfrm>
        </p:spPr>
        <p:txBody>
          <a:bodyPr>
            <a:normAutofit/>
          </a:bodyPr>
          <a:lstStyle/>
          <a:p>
            <a:r>
              <a:rPr lang="en-US" sz="2400" dirty="0" err="1"/>
              <a:t>Nombreux</a:t>
            </a:r>
            <a:r>
              <a:rPr lang="en-US" sz="2400" dirty="0"/>
              <a:t> </a:t>
            </a:r>
            <a:r>
              <a:rPr lang="en-US" sz="2400" dirty="0" err="1"/>
              <a:t>espaces</a:t>
            </a:r>
            <a:r>
              <a:rPr lang="en-US" sz="2400" dirty="0"/>
              <a:t> </a:t>
            </a:r>
            <a:r>
              <a:rPr lang="en-US" sz="2400" dirty="0" err="1"/>
              <a:t>ont</a:t>
            </a:r>
            <a:r>
              <a:rPr lang="en-US" sz="2400" dirty="0"/>
              <a:t> </a:t>
            </a:r>
            <a:r>
              <a:rPr lang="en-US" sz="2400" dirty="0" err="1"/>
              <a:t>été</a:t>
            </a:r>
            <a:r>
              <a:rPr lang="en-US" sz="2400" dirty="0"/>
              <a:t> </a:t>
            </a:r>
            <a:r>
              <a:rPr lang="en-US" sz="2400" dirty="0" err="1"/>
              <a:t>conquis</a:t>
            </a:r>
            <a:r>
              <a:rPr lang="en-US" sz="2400" dirty="0"/>
              <a:t> sur la </a:t>
            </a:r>
            <a:r>
              <a:rPr lang="en-US" sz="2400" dirty="0" err="1"/>
              <a:t>mer</a:t>
            </a:r>
            <a:endParaRPr lang="en-US" sz="2400" dirty="0"/>
          </a:p>
          <a:p>
            <a:r>
              <a:rPr lang="en-US" sz="2400" dirty="0" err="1"/>
              <a:t>L’horizon</a:t>
            </a:r>
            <a:r>
              <a:rPr lang="en-US" sz="2400" dirty="0"/>
              <a:t> de Hong Kong </a:t>
            </a:r>
            <a:r>
              <a:rPr lang="en-US" sz="2400" dirty="0" err="1"/>
              <a:t>est</a:t>
            </a:r>
            <a:r>
              <a:rPr lang="en-US" sz="2400" dirty="0"/>
              <a:t> </a:t>
            </a:r>
            <a:r>
              <a:rPr lang="en-US" sz="2400" dirty="0" err="1"/>
              <a:t>souvent</a:t>
            </a:r>
            <a:r>
              <a:rPr lang="en-US" sz="2400" dirty="0"/>
              <a:t> </a:t>
            </a:r>
            <a:r>
              <a:rPr lang="en-US" sz="2400" dirty="0" err="1"/>
              <a:t>considéré</a:t>
            </a:r>
            <a:r>
              <a:rPr lang="en-US" sz="2400" dirty="0"/>
              <a:t> </a:t>
            </a:r>
            <a:r>
              <a:rPr lang="en-US" sz="2400" dirty="0" err="1"/>
              <a:t>comme</a:t>
            </a:r>
            <a:r>
              <a:rPr lang="en-US" sz="2400" dirty="0"/>
              <a:t> le </a:t>
            </a:r>
            <a:r>
              <a:rPr lang="en-US" sz="2400" dirty="0" err="1"/>
              <a:t>meilleur</a:t>
            </a:r>
            <a:r>
              <a:rPr lang="en-US" sz="2400" dirty="0"/>
              <a:t> au monde</a:t>
            </a:r>
          </a:p>
          <a:p>
            <a:r>
              <a:rPr lang="en-US" sz="2400" dirty="0"/>
              <a:t>Prix de </a:t>
            </a:r>
            <a:r>
              <a:rPr lang="en-US" sz="2400" dirty="0" err="1"/>
              <a:t>l’immobilier</a:t>
            </a:r>
            <a:r>
              <a:rPr lang="en-US" sz="2400" dirty="0"/>
              <a:t> premier </a:t>
            </a:r>
            <a:r>
              <a:rPr lang="en-US" sz="2400" dirty="0" err="1"/>
              <a:t>ville</a:t>
            </a:r>
            <a:r>
              <a:rPr lang="en-US" sz="2400" dirty="0"/>
              <a:t> la plus </a:t>
            </a:r>
            <a:r>
              <a:rPr lang="en-US" sz="2400" dirty="0" err="1"/>
              <a:t>chère</a:t>
            </a:r>
            <a:r>
              <a:rPr lang="en-US" sz="2400" dirty="0"/>
              <a:t> du monde </a:t>
            </a:r>
          </a:p>
          <a:p>
            <a:r>
              <a:rPr lang="en-US" sz="2400" dirty="0"/>
              <a:t>$26.325/m</a:t>
            </a:r>
            <a:r>
              <a:rPr lang="en-US" sz="2400" baseline="30000" dirty="0"/>
              <a:t>2</a:t>
            </a:r>
          </a:p>
          <a:p>
            <a:endParaRPr lang="en-US" sz="1800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62711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9687" r="3646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3877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t="50" r="2" b="2"/>
          <a:stretch/>
        </p:blipFill>
        <p:spPr>
          <a:xfrm>
            <a:off x="1" y="10"/>
            <a:ext cx="6099048" cy="34289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15455" r="2" b="2"/>
          <a:stretch/>
        </p:blipFill>
        <p:spPr>
          <a:xfrm>
            <a:off x="1" y="3429000"/>
            <a:ext cx="6099048" cy="3429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t="50" r="2" b="2"/>
          <a:stretch/>
        </p:blipFill>
        <p:spPr>
          <a:xfrm>
            <a:off x="6092952" y="10"/>
            <a:ext cx="6099048" cy="34289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5"/>
          <a:srcRect t="50" r="2" b="2"/>
          <a:stretch/>
        </p:blipFill>
        <p:spPr>
          <a:xfrm>
            <a:off x="6092952" y="3429000"/>
            <a:ext cx="6099048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27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22306" r="-3" b="23941"/>
          <a:stretch/>
        </p:blipFill>
        <p:spPr>
          <a:xfrm>
            <a:off x="6141719" y="321731"/>
            <a:ext cx="5728547" cy="30791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r="-3" b="4439"/>
          <a:stretch/>
        </p:blipFill>
        <p:spPr>
          <a:xfrm>
            <a:off x="321731" y="321731"/>
            <a:ext cx="5728548" cy="307919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5437" r="-3" b="-3"/>
          <a:stretch/>
        </p:blipFill>
        <p:spPr>
          <a:xfrm>
            <a:off x="321730" y="3489159"/>
            <a:ext cx="5728548" cy="30471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r="-3" b="5435"/>
          <a:stretch/>
        </p:blipFill>
        <p:spPr>
          <a:xfrm>
            <a:off x="6141718" y="3489159"/>
            <a:ext cx="5728547" cy="3047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621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</TotalTime>
  <Words>144</Words>
  <Application>Microsoft Macintosh PowerPoint</Application>
  <PresentationFormat>Widescreen</PresentationFormat>
  <Paragraphs>34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Calibri</vt:lpstr>
      <vt:lpstr>Calibri Light</vt:lpstr>
      <vt:lpstr>新細明體</vt:lpstr>
      <vt:lpstr>Arial</vt:lpstr>
      <vt:lpstr>Office Theme</vt:lpstr>
      <vt:lpstr>PowerPoint Presentation</vt:lpstr>
      <vt:lpstr>Géographie</vt:lpstr>
      <vt:lpstr>Géographie</vt:lpstr>
      <vt:lpstr>PowerPoint Presentation</vt:lpstr>
      <vt:lpstr>Économie</vt:lpstr>
      <vt:lpstr>Société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Hong Kong</dc:title>
  <dc:creator>Microsoft Office User</dc:creator>
  <cp:lastModifiedBy>Microsoft Office User</cp:lastModifiedBy>
  <cp:revision>20</cp:revision>
  <dcterms:created xsi:type="dcterms:W3CDTF">2017-10-25T10:27:55Z</dcterms:created>
  <dcterms:modified xsi:type="dcterms:W3CDTF">2017-10-25T16:31:52Z</dcterms:modified>
</cp:coreProperties>
</file>